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47" r:id="rId3"/>
    <p:sldId id="377" r:id="rId4"/>
    <p:sldId id="378" r:id="rId5"/>
    <p:sldId id="380" r:id="rId6"/>
    <p:sldId id="379" r:id="rId7"/>
    <p:sldId id="383" r:id="rId8"/>
    <p:sldId id="384" r:id="rId9"/>
    <p:sldId id="349" r:id="rId10"/>
    <p:sldId id="394" r:id="rId11"/>
    <p:sldId id="390" r:id="rId12"/>
    <p:sldId id="388" r:id="rId13"/>
    <p:sldId id="391" r:id="rId14"/>
    <p:sldId id="392" r:id="rId15"/>
    <p:sldId id="393" r:id="rId16"/>
    <p:sldId id="397" r:id="rId17"/>
    <p:sldId id="399" r:id="rId18"/>
    <p:sldId id="396" r:id="rId19"/>
    <p:sldId id="40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8" autoAdjust="0"/>
  </p:normalViewPr>
  <p:slideViewPr>
    <p:cSldViewPr>
      <p:cViewPr>
        <p:scale>
          <a:sx n="100" d="100"/>
          <a:sy n="100" d="100"/>
        </p:scale>
        <p:origin x="-194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№</a:t>
            </a:r>
            <a:r>
              <a:rPr lang="ru-RU" sz="6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Законы логики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</a:t>
            </a:r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Диалектика Аристотеля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- </a:t>
            </a:r>
            <a:r>
              <a:rPr lang="ru-RU" sz="3200" dirty="0" smtClean="0">
                <a:latin typeface="Comic Sans MS" panose="030F0702030302020204" pitchFamily="66" charset="0"/>
              </a:rPr>
              <a:t>понимал диалектику как исследование;</a:t>
            </a:r>
          </a:p>
          <a:p>
            <a:r>
              <a:rPr lang="ru-RU" sz="3200" dirty="0" smtClean="0">
                <a:latin typeface="Comic Sans MS" panose="030F0702030302020204" pitchFamily="66" charset="0"/>
              </a:rPr>
              <a:t>- определял способность диалектики к различению истинного и ложного;</a:t>
            </a:r>
          </a:p>
          <a:p>
            <a:r>
              <a:rPr lang="ru-RU" sz="3200" dirty="0" smtClean="0">
                <a:latin typeface="Comic Sans MS" panose="030F0702030302020204" pitchFamily="66" charset="0"/>
              </a:rPr>
              <a:t>- способствует критическому анализу исследуемой проблемы</a:t>
            </a:r>
            <a:endParaRPr lang="ru-RU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021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 </a:t>
            </a:r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закон логики: закон тождества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Формулировка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Пример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latin typeface="Comic Sans MS" panose="030F0702030302020204" pitchFamily="66" charset="0"/>
              </a:rPr>
              <a:t>в процессе нашего мышления каждая мыслимая вещь или представление мыслимой </a:t>
            </a:r>
            <a:r>
              <a:rPr lang="ru-RU" sz="1800" dirty="0" smtClean="0">
                <a:latin typeface="Comic Sans MS" panose="030F0702030302020204" pitchFamily="66" charset="0"/>
              </a:rPr>
              <a:t>вещи должно  сохранять </a:t>
            </a:r>
            <a:r>
              <a:rPr lang="ru-RU" sz="1800" dirty="0">
                <a:latin typeface="Comic Sans MS" panose="030F0702030302020204" pitchFamily="66" charset="0"/>
              </a:rPr>
              <a:t>своё тождество. Если в нашем мышлении возникает представление какой-либо </a:t>
            </a:r>
            <a:r>
              <a:rPr lang="ru-RU" sz="1800" dirty="0" smtClean="0">
                <a:latin typeface="Comic Sans MS" panose="030F0702030302020204" pitchFamily="66" charset="0"/>
              </a:rPr>
              <a:t>вещи, </a:t>
            </a:r>
            <a:r>
              <a:rPr lang="ru-RU" sz="1800" dirty="0">
                <a:latin typeface="Comic Sans MS" panose="030F0702030302020204" pitchFamily="66" charset="0"/>
              </a:rPr>
              <a:t>то оно и в дальнейших процессах мышления должно мыслиться с тем же содержанием, с каким мыслилось </a:t>
            </a:r>
            <a:r>
              <a:rPr lang="ru-RU" sz="1800" dirty="0" smtClean="0">
                <a:latin typeface="Comic Sans MS" panose="030F0702030302020204" pitchFamily="66" charset="0"/>
              </a:rPr>
              <a:t>вначале</a:t>
            </a:r>
          </a:p>
          <a:p>
            <a:r>
              <a:rPr lang="ru-RU" sz="1800" dirty="0" smtClean="0">
                <a:latin typeface="Comic Sans MS" panose="030F0702030302020204" pitchFamily="66" charset="0"/>
              </a:rPr>
              <a:t>                  </a:t>
            </a:r>
            <a:r>
              <a:rPr lang="ru-RU" sz="2400" dirty="0" smtClean="0">
                <a:latin typeface="Comic Sans MS" panose="030F0702030302020204" pitchFamily="66" charset="0"/>
              </a:rPr>
              <a:t>А</a:t>
            </a:r>
            <a:r>
              <a:rPr lang="ru-RU" sz="2400" baseline="30000" dirty="0" smtClean="0">
                <a:latin typeface="Comic Sans MS" panose="030F0702030302020204" pitchFamily="66" charset="0"/>
              </a:rPr>
              <a:t>=А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Врачебный консилиум: изначальное определение диагноза должно сохраняться на всём протяжении обсуждения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21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II </a:t>
            </a:r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закон логики: закон противоречия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Формулировка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Пример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ничто </a:t>
            </a:r>
            <a:r>
              <a:rPr lang="ru-RU" dirty="0">
                <a:latin typeface="Comic Sans MS" panose="030F0702030302020204" pitchFamily="66" charset="0"/>
              </a:rPr>
              <a:t>не может в одно и тоже время, водном и том же отношении иметь противоречащие качества</a:t>
            </a:r>
            <a:r>
              <a:rPr lang="ru-RU" dirty="0"/>
              <a:t>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Бумага не может одновременно быть белой и красной;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Человек не может быть одновременно болен и здоров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531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</a:t>
            </a:r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III </a:t>
            </a:r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закон логики: закон исключенного третьего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Формулировка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Пример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о всяком качестве вещи мы можем только утверждать, что оно или принадлежит вещи, или не принадлежит; в этом случае не может быть ничего третьего, среднего, что-либо третье в этом случае исключается</a:t>
            </a:r>
            <a:r>
              <a:rPr lang="ru-RU" dirty="0"/>
              <a:t>.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Вещь должна быть или чёрной, или не-чёрной. Растения могут быть или хвойные, или не-хвойные; животные могут быть или позвоночные, или не-позвоночные; третьего ничего быть не может</a:t>
            </a:r>
          </a:p>
        </p:txBody>
      </p:sp>
    </p:spTree>
    <p:extLst>
      <p:ext uri="{BB962C8B-B14F-4D97-AF65-F5344CB8AC3E}">
        <p14:creationId xmlns:p14="http://schemas.microsoft.com/office/powerpoint/2010/main" val="2872164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</a:t>
            </a:r>
            <a:r>
              <a:rPr lang="en-US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IV </a:t>
            </a:r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закон логики: закон исключенного третьего</a:t>
            </a:r>
            <a:endParaRPr lang="ru-RU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Формулировка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Пример</a:t>
            </a:r>
            <a:endParaRPr lang="ru-RU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«мы все должны мыслить на достаточном основании», т.е. всякая мысль, всякое суждение должно иметь определённое логическое обоснование.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Если у нас есть суждение, истинность которого для нас не непосредственно очевидна, то мы должны найти основание (</a:t>
            </a:r>
            <a:r>
              <a:rPr lang="ru-RU" dirty="0" err="1">
                <a:latin typeface="Comic Sans MS" panose="030F0702030302020204" pitchFamily="66" charset="0"/>
              </a:rPr>
              <a:t>ratio</a:t>
            </a:r>
            <a:r>
              <a:rPr lang="ru-RU" dirty="0">
                <a:latin typeface="Comic Sans MS" panose="030F0702030302020204" pitchFamily="66" charset="0"/>
              </a:rPr>
              <a:t>) для этого суждения, мы должны дать логическое обоснование его.</a:t>
            </a:r>
          </a:p>
        </p:txBody>
      </p:sp>
    </p:spTree>
    <p:extLst>
      <p:ext uri="{BB962C8B-B14F-4D97-AF65-F5344CB8AC3E}">
        <p14:creationId xmlns:p14="http://schemas.microsoft.com/office/powerpoint/2010/main" val="556978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ru-RU" dirty="0" smtClean="0"/>
              <a:t>        </a:t>
            </a:r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 логике выделяют…</a:t>
            </a:r>
            <a:endParaRPr lang="ru-R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ratio </a:t>
            </a:r>
            <a:r>
              <a:rPr lang="en-US" b="1" dirty="0" err="1">
                <a:latin typeface="Comic Sans MS" panose="030F0702030302020204" pitchFamily="66" charset="0"/>
              </a:rPr>
              <a:t>cognoscendi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(«</a:t>
            </a:r>
            <a:r>
              <a:rPr lang="ru-RU" dirty="0">
                <a:latin typeface="Comic Sans MS" panose="030F0702030302020204" pitchFamily="66" charset="0"/>
              </a:rPr>
              <a:t>основание </a:t>
            </a:r>
            <a:r>
              <a:rPr lang="ru-RU" dirty="0" smtClean="0">
                <a:latin typeface="Comic Sans MS" panose="030F0702030302020204" pitchFamily="66" charset="0"/>
              </a:rPr>
              <a:t>познания»)</a:t>
            </a:r>
          </a:p>
          <a:p>
            <a:r>
              <a:rPr lang="ru-RU" dirty="0"/>
              <a:t>«В комнате сделалось теплее»</a:t>
            </a: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latin typeface="Comic Sans MS" panose="030F0702030302020204" pitchFamily="66" charset="0"/>
              </a:rPr>
              <a:t>ratio </a:t>
            </a:r>
            <a:r>
              <a:rPr lang="en-US" b="1" dirty="0" err="1">
                <a:latin typeface="Comic Sans MS" panose="030F0702030302020204" pitchFamily="66" charset="0"/>
              </a:rPr>
              <a:t>fiendi</a:t>
            </a:r>
            <a:r>
              <a:rPr lang="en-US" b="1" dirty="0">
                <a:latin typeface="Comic Sans MS" panose="030F0702030302020204" pitchFamily="66" charset="0"/>
              </a:rPr>
              <a:t> </a:t>
            </a:r>
            <a:r>
              <a:rPr lang="en-US" dirty="0">
                <a:latin typeface="Comic Sans MS" panose="030F0702030302020204" pitchFamily="66" charset="0"/>
              </a:rPr>
              <a:t>(«</a:t>
            </a:r>
            <a:r>
              <a:rPr lang="ru-RU" dirty="0">
                <a:latin typeface="Comic Sans MS" panose="030F0702030302020204" pitchFamily="66" charset="0"/>
              </a:rPr>
              <a:t>основание становления</a:t>
            </a:r>
            <a:r>
              <a:rPr lang="ru-RU" dirty="0" smtClean="0">
                <a:latin typeface="Comic Sans MS" panose="030F0702030302020204" pitchFamily="66" charset="0"/>
              </a:rPr>
              <a:t>»)</a:t>
            </a:r>
          </a:p>
          <a:p>
            <a:r>
              <a:rPr lang="ru-RU" b="1" i="1" dirty="0">
                <a:latin typeface="Comic Sans MS" panose="030F0702030302020204" pitchFamily="66" charset="0"/>
              </a:rPr>
              <a:t>Логическое обоснование </a:t>
            </a:r>
            <a:r>
              <a:rPr lang="ru-RU" dirty="0" smtClean="0">
                <a:latin typeface="Comic Sans MS" panose="030F0702030302020204" pitchFamily="66" charset="0"/>
              </a:rPr>
              <a:t> </a:t>
            </a:r>
            <a:r>
              <a:rPr lang="ru-RU" dirty="0">
                <a:latin typeface="Comic Sans MS" panose="030F0702030302020204" pitchFamily="66" charset="0"/>
              </a:rPr>
              <a:t>«ртуть термометра расширилась». </a:t>
            </a:r>
            <a:r>
              <a:rPr lang="ru-RU" b="1" dirty="0">
                <a:latin typeface="Comic Sans MS" panose="030F0702030302020204" pitchFamily="66" charset="0"/>
              </a:rPr>
              <a:t>Причинное обоснование </a:t>
            </a:r>
            <a:r>
              <a:rPr lang="ru-RU" dirty="0" smtClean="0">
                <a:latin typeface="Comic Sans MS" panose="030F0702030302020204" pitchFamily="66" charset="0"/>
              </a:rPr>
              <a:t>«включили обогреватель, </a:t>
            </a:r>
            <a:r>
              <a:rPr lang="ru-RU" dirty="0">
                <a:latin typeface="Comic Sans MS" panose="030F0702030302020204" pitchFamily="66" charset="0"/>
              </a:rPr>
              <a:t>и </a:t>
            </a:r>
            <a:r>
              <a:rPr lang="ru-RU" dirty="0" smtClean="0">
                <a:latin typeface="Comic Sans MS" panose="030F0702030302020204" pitchFamily="66" charset="0"/>
              </a:rPr>
              <a:t>поэтому в </a:t>
            </a:r>
            <a:r>
              <a:rPr lang="ru-RU" dirty="0">
                <a:latin typeface="Comic Sans MS" panose="030F0702030302020204" pitchFamily="66" charset="0"/>
              </a:rPr>
              <a:t>комнате </a:t>
            </a:r>
            <a:r>
              <a:rPr lang="ru-RU" dirty="0" smtClean="0">
                <a:latin typeface="Comic Sans MS" panose="030F0702030302020204" pitchFamily="66" charset="0"/>
              </a:rPr>
              <a:t>стало </a:t>
            </a:r>
            <a:r>
              <a:rPr lang="ru-RU" dirty="0">
                <a:latin typeface="Comic Sans MS" panose="030F0702030302020204" pitchFamily="66" charset="0"/>
              </a:rPr>
              <a:t>теплее».</a:t>
            </a:r>
          </a:p>
        </p:txBody>
      </p:sp>
    </p:spTree>
    <p:extLst>
      <p:ext uri="{BB962C8B-B14F-4D97-AF65-F5344CB8AC3E}">
        <p14:creationId xmlns:p14="http://schemas.microsoft.com/office/powerpoint/2010/main" val="1126501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Принципы логического мышления</a:t>
            </a:r>
            <a:endParaRPr lang="ru-RU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>
                <a:latin typeface="Comic Sans MS" panose="030F0702030302020204" pitchFamily="66" charset="0"/>
              </a:rPr>
              <a:t>Принцип точности, или тождества</a:t>
            </a:r>
            <a:r>
              <a:rPr lang="ru-RU" i="1" dirty="0">
                <a:latin typeface="Comic Sans MS" panose="030F0702030302020204" pitchFamily="66" charset="0"/>
              </a:rPr>
              <a:t>:</a:t>
            </a:r>
            <a:r>
              <a:rPr lang="ru-RU" dirty="0">
                <a:latin typeface="Comic Sans MS" panose="030F0702030302020204" pitchFamily="66" charset="0"/>
              </a:rPr>
              <a:t> употребляя слова, следует помнить о понятиях, которые за ними стоят, нужно быть уверенным в однозначном понимании употребляемых слов. Мыслить точно – значит формулировать суждения так, чтобы было понятно, что мы хотим сказать.</a:t>
            </a:r>
          </a:p>
          <a:p>
            <a:r>
              <a:rPr lang="ru-RU" b="1" i="1" dirty="0">
                <a:latin typeface="Comic Sans MS" panose="030F0702030302020204" pitchFamily="66" charset="0"/>
              </a:rPr>
              <a:t>Принцип последовательности</a:t>
            </a:r>
            <a:r>
              <a:rPr lang="ru-RU" i="1" dirty="0">
                <a:latin typeface="Comic Sans MS" panose="030F0702030302020204" pitchFamily="66" charset="0"/>
              </a:rPr>
              <a:t>:</a:t>
            </a:r>
            <a:r>
              <a:rPr lang="ru-RU" dirty="0">
                <a:latin typeface="Comic Sans MS" panose="030F0702030302020204" pitchFamily="66" charset="0"/>
              </a:rPr>
              <a:t> различая причины и следствия, принимая какие-то утверждения за истину, нужно воспринимать за истину и следствия, которые из них вытекают.</a:t>
            </a:r>
          </a:p>
          <a:p>
            <a:r>
              <a:rPr lang="ru-RU" b="1" i="1" dirty="0">
                <a:latin typeface="Comic Sans MS" panose="030F0702030302020204" pitchFamily="66" charset="0"/>
              </a:rPr>
              <a:t>Принцип доказательности</a:t>
            </a:r>
            <a:r>
              <a:rPr lang="ru-RU" i="1" dirty="0">
                <a:latin typeface="Comic Sans MS" panose="030F0702030302020204" pitchFamily="66" charset="0"/>
              </a:rPr>
              <a:t>: </a:t>
            </a:r>
            <a:r>
              <a:rPr lang="ru-RU" dirty="0">
                <a:latin typeface="Comic Sans MS" panose="030F0702030302020204" pitchFamily="66" charset="0"/>
              </a:rPr>
              <a:t>логическое мышление подразумевает наличие тезиса, аргументов и формы доказательства.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39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Логическая культура</a:t>
            </a:r>
            <a:endParaRPr lang="ru-R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Comic Sans MS" panose="030F0702030302020204" pitchFamily="66" charset="0"/>
              </a:rPr>
              <a:t>Л.К</a:t>
            </a:r>
            <a:r>
              <a:rPr lang="ru-RU" dirty="0" smtClean="0">
                <a:latin typeface="Comic Sans MS" panose="030F0702030302020204" pitchFamily="66" charset="0"/>
              </a:rPr>
              <a:t>. – система принципов мыслительной деятельности, выражающаяся в вербальной и невербальной коммуникации.</a:t>
            </a:r>
          </a:p>
          <a:p>
            <a:r>
              <a:rPr lang="ru-RU" sz="2800" dirty="0">
                <a:latin typeface="Comic Sans MS" panose="030F0702030302020204" pitchFamily="66" charset="0"/>
              </a:rPr>
              <a:t>Два аспекта логической </a:t>
            </a:r>
            <a:r>
              <a:rPr lang="ru-RU" sz="2800" dirty="0" smtClean="0">
                <a:latin typeface="Comic Sans MS" panose="030F0702030302020204" pitchFamily="66" charset="0"/>
              </a:rPr>
              <a:t>культуры:</a:t>
            </a:r>
          </a:p>
          <a:p>
            <a:r>
              <a:rPr lang="ru-RU" i="1" dirty="0" smtClean="0">
                <a:latin typeface="Comic Sans MS" panose="030F0702030302020204" pitchFamily="66" charset="0"/>
              </a:rPr>
              <a:t>1) формулировка </a:t>
            </a:r>
            <a:r>
              <a:rPr lang="ru-RU" i="1" dirty="0">
                <a:latin typeface="Comic Sans MS" panose="030F0702030302020204" pitchFamily="66" charset="0"/>
              </a:rPr>
              <a:t>тезиса</a:t>
            </a:r>
          </a:p>
          <a:p>
            <a:r>
              <a:rPr lang="ru-RU" i="1" dirty="0" smtClean="0">
                <a:latin typeface="Comic Sans MS" panose="030F0702030302020204" pitchFamily="66" charset="0"/>
              </a:rPr>
              <a:t>2) формулировка </a:t>
            </a:r>
            <a:r>
              <a:rPr lang="ru-RU" i="1" dirty="0">
                <a:latin typeface="Comic Sans MS" panose="030F0702030302020204" pitchFamily="66" charset="0"/>
              </a:rPr>
              <a:t>аргумента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277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Роль законов логики в коммуникации</a:t>
            </a:r>
            <a:endParaRPr lang="ru-RU" sz="31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760706"/>
              </p:ext>
            </p:extLst>
          </p:nvPr>
        </p:nvGraphicFramePr>
        <p:xfrm>
          <a:off x="457200" y="1935163"/>
          <a:ext cx="8229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Закон логики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Аспект коммуникации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Закон тождества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Ясность  мысли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Закон противоречия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Последовательность рассуждений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Закон исключенного третьего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Непротиворечивость высказываний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Закон достаточного основания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omic Sans MS" panose="030F0702030302020204" pitchFamily="66" charset="0"/>
                        </a:rPr>
                        <a:t>Аргументированность мысли</a:t>
                      </a:r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132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Законы логики – условие движения мысли от информации к истине</a:t>
            </a:r>
            <a:endParaRPr lang="ru-RU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                                Информация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Знание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                          Истина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103948" y="2924944"/>
            <a:ext cx="18002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103948" y="4437112"/>
            <a:ext cx="18002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4932040" y="5085184"/>
            <a:ext cx="504056" cy="72008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10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     Определение закона</a:t>
            </a:r>
            <a:endParaRPr lang="ru-RU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1) закон – это взаимосвязь между событиями и явлениями, определяющая порядок существования человека как </a:t>
            </a:r>
            <a:r>
              <a:rPr lang="ru-RU" dirty="0" err="1" smtClean="0">
                <a:latin typeface="Comic Sans MS" panose="030F0702030302020204" pitchFamily="66" charset="0"/>
              </a:rPr>
              <a:t>био</a:t>
            </a:r>
            <a:r>
              <a:rPr lang="ru-RU" dirty="0" smtClean="0">
                <a:latin typeface="Comic Sans MS" panose="030F0702030302020204" pitchFamily="66" charset="0"/>
              </a:rPr>
              <a:t>-социального существа;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2) закон логики (законы мышления) – это законы, определяющие мыслительную деятельность и способность человека в её результате постичь истину. 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96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Взаимосвязь восприятия мышления в психологии и логике</a:t>
            </a:r>
            <a:endParaRPr lang="ru-RU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856" y="193548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-  </a:t>
            </a:r>
            <a:r>
              <a:rPr lang="ru-RU" dirty="0"/>
              <a:t>психология, как и естественные науки, </a:t>
            </a:r>
            <a:r>
              <a:rPr lang="ru-RU" dirty="0" smtClean="0"/>
              <a:t>описывает </a:t>
            </a:r>
            <a:r>
              <a:rPr lang="ru-RU" dirty="0"/>
              <a:t>процессы мышления так, как они совершаются в </a:t>
            </a:r>
            <a:r>
              <a:rPr lang="ru-RU" dirty="0" smtClean="0"/>
              <a:t>действительности;</a:t>
            </a:r>
          </a:p>
          <a:p>
            <a:pPr>
              <a:buFontTx/>
              <a:buChar char="-"/>
            </a:pPr>
            <a:r>
              <a:rPr lang="ru-RU" dirty="0" smtClean="0"/>
              <a:t>психология </a:t>
            </a:r>
            <a:r>
              <a:rPr lang="ru-RU" dirty="0"/>
              <a:t>формулирует общие положения, служащие для выражения того, как совершается мышление, и эти общие положения можно назвать законами </a:t>
            </a:r>
            <a:r>
              <a:rPr lang="ru-RU" dirty="0" smtClean="0"/>
              <a:t>мышления;</a:t>
            </a:r>
          </a:p>
          <a:p>
            <a:pPr>
              <a:buFontTx/>
              <a:buChar char="-"/>
            </a:pPr>
            <a:r>
              <a:rPr lang="ru-RU" dirty="0" smtClean="0"/>
              <a:t>логические </a:t>
            </a:r>
            <a:r>
              <a:rPr lang="ru-RU" dirty="0"/>
              <a:t>законы мышления </a:t>
            </a:r>
            <a:r>
              <a:rPr lang="ru-RU" dirty="0" smtClean="0"/>
              <a:t>выражают то </a:t>
            </a:r>
            <a:r>
              <a:rPr lang="ru-RU" dirty="0"/>
              <a:t>мышление, которое приводит к достижению истины. </a:t>
            </a:r>
          </a:p>
        </p:txBody>
      </p:sp>
    </p:spTree>
    <p:extLst>
      <p:ext uri="{BB962C8B-B14F-4D97-AF65-F5344CB8AC3E}">
        <p14:creationId xmlns:p14="http://schemas.microsoft.com/office/powerpoint/2010/main" val="28044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Значение законов логики</a:t>
            </a:r>
            <a:endParaRPr lang="ru-RU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Comic Sans MS" panose="030F0702030302020204" pitchFamily="66" charset="0"/>
              </a:rPr>
              <a:t>1) это универсальные принципы мыслительной деятельности;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2) законы логики применяются как в повседневности, так и в научной, а также любой другой профессиональной деятельности;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3) с их помощью можно формулировать как </a:t>
            </a:r>
            <a:r>
              <a:rPr lang="ru-RU" b="1" dirty="0" smtClean="0">
                <a:latin typeface="Comic Sans MS" panose="030F0702030302020204" pitchFamily="66" charset="0"/>
              </a:rPr>
              <a:t>точку зрения </a:t>
            </a:r>
            <a:r>
              <a:rPr lang="ru-RU" dirty="0" smtClean="0">
                <a:latin typeface="Comic Sans MS" panose="030F0702030302020204" pitchFamily="66" charset="0"/>
              </a:rPr>
              <a:t>(субъективное восприятие субъектом процессов и явлений  окружающего мира), так и научную </a:t>
            </a:r>
            <a:r>
              <a:rPr lang="ru-RU" b="1" dirty="0">
                <a:latin typeface="Comic Sans MS" panose="030F0702030302020204" pitchFamily="66" charset="0"/>
              </a:rPr>
              <a:t>теорию</a:t>
            </a:r>
            <a:r>
              <a:rPr lang="ru-RU" dirty="0">
                <a:latin typeface="Comic Sans MS" panose="030F0702030302020204" pitchFamily="66" charset="0"/>
              </a:rPr>
              <a:t> (форму научного знания, которая дает целое представление об определенной области познания</a:t>
            </a:r>
            <a:r>
              <a:rPr lang="ru-RU" dirty="0" smtClean="0">
                <a:latin typeface="Comic Sans MS" panose="030F0702030302020204" pitchFamily="66" charset="0"/>
              </a:rPr>
              <a:t>.)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1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4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Название законов логики:</a:t>
            </a:r>
            <a:endParaRPr lang="ru-RU" sz="4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1</a:t>
            </a:r>
            <a:r>
              <a:rPr lang="ru-RU" sz="2800" dirty="0" smtClean="0">
                <a:latin typeface="Comic Sans MS" panose="030F0702030302020204" pitchFamily="66" charset="0"/>
              </a:rPr>
              <a:t>) закон тождества;</a:t>
            </a:r>
          </a:p>
          <a:p>
            <a:endParaRPr lang="ru-RU" sz="2800" dirty="0" smtClean="0">
              <a:latin typeface="Comic Sans MS" panose="030F0702030302020204" pitchFamily="66" charset="0"/>
            </a:endParaRPr>
          </a:p>
          <a:p>
            <a:r>
              <a:rPr lang="ru-RU" sz="2800" dirty="0" smtClean="0">
                <a:latin typeface="Comic Sans MS" panose="030F0702030302020204" pitchFamily="66" charset="0"/>
              </a:rPr>
              <a:t>2) закон противоречия;</a:t>
            </a:r>
          </a:p>
          <a:p>
            <a:endParaRPr lang="ru-RU" sz="2800" dirty="0" smtClean="0">
              <a:latin typeface="Comic Sans MS" panose="030F0702030302020204" pitchFamily="66" charset="0"/>
            </a:endParaRPr>
          </a:p>
          <a:p>
            <a:r>
              <a:rPr lang="ru-RU" sz="2800" dirty="0" smtClean="0">
                <a:latin typeface="Comic Sans MS" panose="030F0702030302020204" pitchFamily="66" charset="0"/>
              </a:rPr>
              <a:t>3) закон исключенного третьего;</a:t>
            </a:r>
          </a:p>
          <a:p>
            <a:endParaRPr lang="ru-RU" sz="2800" dirty="0" smtClean="0">
              <a:latin typeface="Comic Sans MS" panose="030F0702030302020204" pitchFamily="66" charset="0"/>
            </a:endParaRPr>
          </a:p>
          <a:p>
            <a:r>
              <a:rPr lang="ru-RU" sz="2800" dirty="0" smtClean="0">
                <a:latin typeface="Comic Sans MS" panose="030F0702030302020204" pitchFamily="66" charset="0"/>
              </a:rPr>
              <a:t>4) закон достаточного основания.</a:t>
            </a:r>
            <a:endParaRPr lang="ru-R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53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Истинное                                           Правильное</a:t>
            </a:r>
            <a:endParaRPr lang="ru-RU" dirty="0"/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2915816" y="3402708"/>
            <a:ext cx="2376264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02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      Франц </a:t>
            </a:r>
            <a:r>
              <a:rPr lang="ru-RU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Райхельт</a:t>
            </a:r>
            <a:r>
              <a:rPr lang="ru-RU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(1879-1912)</a:t>
            </a:r>
            <a:endParaRPr lang="ru-RU" sz="2800" dirty="0">
              <a:latin typeface="Comic Sans MS" panose="030F0702030302020204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>
                <a:latin typeface="Comic Sans MS" panose="030F0702030302020204" pitchFamily="66" charset="0"/>
              </a:rPr>
              <a:t>Суждение: </a:t>
            </a:r>
            <a:r>
              <a:rPr lang="ru-RU" dirty="0" smtClean="0">
                <a:latin typeface="Comic Sans MS" panose="030F0702030302020204" pitchFamily="66" charset="0"/>
              </a:rPr>
              <a:t>парашют, уложенный складками вокруг тела, замедлит процесс падения;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Суждение истинно, но не правильно.</a:t>
            </a:r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28922"/>
            <a:ext cx="4038600" cy="4417793"/>
          </a:xfrm>
        </p:spPr>
      </p:pic>
    </p:spTree>
    <p:extLst>
      <p:ext uri="{BB962C8B-B14F-4D97-AF65-F5344CB8AC3E}">
        <p14:creationId xmlns:p14="http://schemas.microsoft.com/office/powerpoint/2010/main" val="294208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Глеб Евгеньевич Котельников (1872-1944)</a:t>
            </a:r>
            <a:endParaRPr lang="ru-RU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59" y="1920875"/>
            <a:ext cx="3857482" cy="4433888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Изобрёл ранцевый парашют.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Суждение: он безопасен по своей форме и устройству;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Суждение правильно и истинно.</a:t>
            </a: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217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Создатель трёх законов логики – древнегреческий философ Аристотель </a:t>
            </a:r>
            <a:r>
              <a:rPr lang="ru-RU" sz="1600" dirty="0">
                <a:solidFill>
                  <a:schemeClr val="tx1"/>
                </a:solidFill>
              </a:rPr>
              <a:t>384-322 гг. до н.э.)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/>
              <a:t>1</a:t>
            </a:r>
            <a:r>
              <a:rPr lang="ru-RU" sz="2400" dirty="0">
                <a:latin typeface="Comic Sans MS" panose="030F0702030302020204" pitchFamily="66" charset="0"/>
              </a:rPr>
              <a:t>) закон тождества;</a:t>
            </a:r>
          </a:p>
          <a:p>
            <a:endParaRPr lang="ru-RU" sz="2400" dirty="0">
              <a:latin typeface="Comic Sans MS" panose="030F0702030302020204" pitchFamily="66" charset="0"/>
            </a:endParaRPr>
          </a:p>
          <a:p>
            <a:r>
              <a:rPr lang="ru-RU" sz="2400" dirty="0">
                <a:latin typeface="Comic Sans MS" panose="030F0702030302020204" pitchFamily="66" charset="0"/>
              </a:rPr>
              <a:t>2) закон противоречия;</a:t>
            </a:r>
          </a:p>
          <a:p>
            <a:endParaRPr lang="ru-RU" sz="2400" dirty="0">
              <a:latin typeface="Comic Sans MS" panose="030F0702030302020204" pitchFamily="66" charset="0"/>
            </a:endParaRPr>
          </a:p>
          <a:p>
            <a:r>
              <a:rPr lang="ru-RU" sz="2400" dirty="0">
                <a:latin typeface="Comic Sans MS" panose="030F0702030302020204" pitchFamily="66" charset="0"/>
              </a:rPr>
              <a:t>3) закон исключенного третьего;</a:t>
            </a: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Сформулировал их в труде «Органон».</a:t>
            </a:r>
            <a:endParaRPr lang="ru-RU" dirty="0">
              <a:latin typeface="Comic Sans MS" panose="030F0702030302020204" pitchFamily="66" charset="0"/>
            </a:endParaRPr>
          </a:p>
        </p:txBody>
      </p:sp>
      <p:pic>
        <p:nvPicPr>
          <p:cNvPr id="7" name="Объект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68" y="1920875"/>
            <a:ext cx="3538264" cy="4433888"/>
          </a:xfrm>
        </p:spPr>
      </p:pic>
    </p:spTree>
    <p:extLst>
      <p:ext uri="{BB962C8B-B14F-4D97-AF65-F5344CB8AC3E}">
        <p14:creationId xmlns:p14="http://schemas.microsoft.com/office/powerpoint/2010/main" val="4205114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1233</TotalTime>
  <Words>720</Words>
  <Application>Microsoft Office PowerPoint</Application>
  <PresentationFormat>Экран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Лекция №2: Законы логики</vt:lpstr>
      <vt:lpstr>                          Определение закона</vt:lpstr>
      <vt:lpstr> Взаимосвязь восприятия мышления в психологии и логике</vt:lpstr>
      <vt:lpstr> Значение законов логики</vt:lpstr>
      <vt:lpstr> Название законов логики:</vt:lpstr>
      <vt:lpstr>Презентация PowerPoint</vt:lpstr>
      <vt:lpstr>       Франц Райхельт (1879-1912)</vt:lpstr>
      <vt:lpstr>Глеб Евгеньевич Котельников (1872-1944)</vt:lpstr>
      <vt:lpstr>Создатель трёх законов логики – древнегреческий философ Аристотель 384-322 гг. до н.э.) </vt:lpstr>
      <vt:lpstr>             Диалектика Аристотеля</vt:lpstr>
      <vt:lpstr>           I закон логики: закон тождества</vt:lpstr>
      <vt:lpstr>           II закон логики: закон противоречия</vt:lpstr>
      <vt:lpstr>       III закон логики: закон исключенного третьего</vt:lpstr>
      <vt:lpstr>       IV закон логики: закон исключенного третьего</vt:lpstr>
      <vt:lpstr>          В логике выделяют…</vt:lpstr>
      <vt:lpstr> Принципы логического мышления</vt:lpstr>
      <vt:lpstr>                 Логическая культура</vt:lpstr>
      <vt:lpstr> Роль законов логики в коммуникации</vt:lpstr>
      <vt:lpstr> Законы логики – условие движения мысли от информации к истине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111</cp:lastModifiedBy>
  <cp:revision>117</cp:revision>
  <dcterms:created xsi:type="dcterms:W3CDTF">2016-10-26T13:27:37Z</dcterms:created>
  <dcterms:modified xsi:type="dcterms:W3CDTF">2021-03-10T04:52:32Z</dcterms:modified>
</cp:coreProperties>
</file>